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7559675" cy="10691813"/>
  <p:notesSz cx="7559675" cy="10691813"/>
  <p:embeddedFontLst>
    <p:embeddedFont>
      <p:font typeface="Roboto" panose="02000000000000000000" pitchFamily="2" charset="0"/>
      <p:regular r:id="rId8"/>
      <p:bold r:id="rId9"/>
      <p:italic r:id="rId10"/>
      <p:boldItalic r:id="rId11"/>
    </p:embeddedFont>
    <p:embeddedFont>
      <p:font typeface="Roboto Slab" pitchFamily="2" charset="0"/>
      <p:regular r:id="rId12"/>
      <p:bold r:id="rId13"/>
    </p:embeddedFont>
    <p:embeddedFont>
      <p:font typeface="微軟正黑體" panose="020B0604030504040204" pitchFamily="34" charset="-120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368">
          <p15:clr>
            <a:srgbClr val="A4A3A4"/>
          </p15:clr>
        </p15:guide>
        <p15:guide id="2" pos="238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B44B"/>
    <a:srgbClr val="E9CD4C"/>
    <a:srgbClr val="86C166"/>
    <a:srgbClr val="FBE251"/>
    <a:srgbClr val="909EEB"/>
    <a:srgbClr val="F8BED0"/>
    <a:srgbClr val="EA7EA5"/>
    <a:srgbClr val="F39C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425246A-DB40-46E9-809B-6C97D9752347}">
  <a:tblStyle styleId="{2425246A-DB40-46E9-809B-6C97D975234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2400" y="-605"/>
      </p:cViewPr>
      <p:guideLst>
        <p:guide orient="horz" pos="3368"/>
        <p:guide pos="238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217022" y="685800"/>
            <a:ext cx="2424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5104880a76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5104880a76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5104880a76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5104880a76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5104880a76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5104880a76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5104880a76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5104880a76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FFE599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260661" y="1398172"/>
            <a:ext cx="894288" cy="2338434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405041" y="6949118"/>
            <a:ext cx="894288" cy="2338434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3604395" y="5856775"/>
            <a:ext cx="3513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389226" y="2471467"/>
            <a:ext cx="4781700" cy="30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389226" y="6339014"/>
            <a:ext cx="4781700" cy="18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07237" y="2619802"/>
            <a:ext cx="3513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20705" y="952115"/>
            <a:ext cx="6918600" cy="142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20705" y="3096957"/>
            <a:ext cx="6918600" cy="6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07237" y="2619802"/>
            <a:ext cx="3513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20705" y="952115"/>
            <a:ext cx="6918600" cy="142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20705" y="3096959"/>
            <a:ext cx="3306900" cy="6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3932291" y="3096959"/>
            <a:ext cx="3306900" cy="6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20705" y="952115"/>
            <a:ext cx="6918600" cy="142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04472" y="2935757"/>
            <a:ext cx="2742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20705" y="1154948"/>
            <a:ext cx="2321700" cy="157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20705" y="3313564"/>
            <a:ext cx="2321700" cy="55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05325" y="1094145"/>
            <a:ext cx="4645500" cy="850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3780000" y="-156"/>
            <a:ext cx="3780000" cy="1069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4158393" y="9344983"/>
            <a:ext cx="4473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19508" y="2513353"/>
            <a:ext cx="3344400" cy="31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19508" y="5756034"/>
            <a:ext cx="3344400" cy="27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083839" y="1505424"/>
            <a:ext cx="3172200" cy="76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264154" y="8800814"/>
            <a:ext cx="4959600" cy="12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24" y="10553400"/>
            <a:ext cx="7559700" cy="138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20705" y="2395644"/>
            <a:ext cx="6918600" cy="31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20705" y="6068778"/>
            <a:ext cx="6918600" cy="22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20705" y="952115"/>
            <a:ext cx="6918600" cy="14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20705" y="3096957"/>
            <a:ext cx="6918600" cy="6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E25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1426259" y="2924631"/>
            <a:ext cx="4704429" cy="2960913"/>
          </a:xfrm>
          <a:prstGeom prst="rect">
            <a:avLst/>
          </a:prstGeom>
          <a:ln w="9525" cap="flat" cmpd="sng">
            <a:noFill/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890" b="1" dirty="0">
                <a:solidFill>
                  <a:schemeClr val="accent5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我是:</a:t>
            </a:r>
            <a:r>
              <a:rPr lang="zh-TW" altLang="en-US" sz="3890" b="1" u="sng" dirty="0">
                <a:solidFill>
                  <a:schemeClr val="accent5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資訊</a:t>
            </a:r>
            <a:r>
              <a:rPr lang="en-US" altLang="zh-TW" sz="3890" b="1" u="sng" dirty="0">
                <a:solidFill>
                  <a:schemeClr val="accent5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115</a:t>
            </a:r>
            <a:r>
              <a:rPr lang="zh-TW" altLang="en-US" sz="3890" b="1" u="sng" dirty="0">
                <a:solidFill>
                  <a:schemeClr val="accent5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戴宇澤</a:t>
            </a:r>
            <a:endParaRPr sz="3890" b="1" dirty="0">
              <a:solidFill>
                <a:schemeClr val="accent5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3680" b="1" dirty="0">
              <a:solidFill>
                <a:schemeClr val="accent5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altLang="en-US" sz="3680" b="1" dirty="0">
                <a:solidFill>
                  <a:schemeClr val="accent5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我將</a:t>
            </a:r>
            <a:r>
              <a:rPr lang="zh-TW" sz="3680" b="1" dirty="0">
                <a:solidFill>
                  <a:schemeClr val="accent5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這段時間的</a:t>
            </a:r>
            <a:endParaRPr sz="3680" b="1" dirty="0">
              <a:solidFill>
                <a:schemeClr val="accent5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680" b="1" dirty="0">
                <a:solidFill>
                  <a:schemeClr val="accent5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情緒寶盒命名為:</a:t>
            </a:r>
            <a:endParaRPr sz="3680" b="1" dirty="0">
              <a:solidFill>
                <a:schemeClr val="accent5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altLang="en-US" sz="3680" b="1" u="sng" dirty="0">
                <a:solidFill>
                  <a:schemeClr val="accent5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跌宕起伏</a:t>
            </a:r>
            <a:r>
              <a:rPr lang="en-US" altLang="zh-TW" sz="3680" b="1" u="sng" dirty="0">
                <a:solidFill>
                  <a:schemeClr val="accent5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·</a:t>
            </a:r>
            <a:r>
              <a:rPr lang="zh-TW" altLang="en-US" sz="3680" b="1" u="sng" dirty="0">
                <a:solidFill>
                  <a:schemeClr val="accent5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三月初</a:t>
            </a:r>
            <a:endParaRPr sz="3680" b="1" u="sng" dirty="0">
              <a:solidFill>
                <a:schemeClr val="accent5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4294967295"/>
          </p:nvPr>
        </p:nvSpPr>
        <p:spPr>
          <a:xfrm>
            <a:off x="319312" y="8737599"/>
            <a:ext cx="6918325" cy="7588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b="1" dirty="0">
                <a:solidFill>
                  <a:srgbClr val="90B44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紀錄時間:11</a:t>
            </a:r>
            <a:r>
              <a:rPr lang="en-US" altLang="zh-TW" sz="3200" b="1" dirty="0">
                <a:solidFill>
                  <a:srgbClr val="90B44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3.3.1~113.3.7</a:t>
            </a:r>
            <a:endParaRPr sz="3200" b="1" dirty="0">
              <a:solidFill>
                <a:srgbClr val="90B44B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L-圖案 4"/>
          <p:cNvSpPr/>
          <p:nvPr/>
        </p:nvSpPr>
        <p:spPr>
          <a:xfrm rot="5400000">
            <a:off x="-155522" y="794148"/>
            <a:ext cx="2714175" cy="1764508"/>
          </a:xfrm>
          <a:prstGeom prst="corner">
            <a:avLst>
              <a:gd name="adj1" fmla="val 3214"/>
              <a:gd name="adj2" fmla="val 3634"/>
            </a:avLst>
          </a:prstGeom>
          <a:solidFill>
            <a:srgbClr val="86C166"/>
          </a:solidFill>
          <a:ln>
            <a:solidFill>
              <a:srgbClr val="86C1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L-圖案 7"/>
          <p:cNvSpPr/>
          <p:nvPr/>
        </p:nvSpPr>
        <p:spPr>
          <a:xfrm rot="16200000">
            <a:off x="4998296" y="8234757"/>
            <a:ext cx="2714175" cy="1764508"/>
          </a:xfrm>
          <a:prstGeom prst="corner">
            <a:avLst>
              <a:gd name="adj1" fmla="val 3214"/>
              <a:gd name="adj2" fmla="val 3634"/>
            </a:avLst>
          </a:prstGeom>
          <a:solidFill>
            <a:srgbClr val="86C166"/>
          </a:solidFill>
          <a:ln>
            <a:solidFill>
              <a:srgbClr val="86C1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0B44B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195972" y="116697"/>
            <a:ext cx="3637855" cy="1155398"/>
          </a:xfrm>
          <a:prstGeom prst="rect">
            <a:avLst/>
          </a:prstGeom>
          <a:ln w="101600" cmpd="sng">
            <a:noFill/>
            <a:prstDash val="sysDash"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我的7天mood</a:t>
            </a:r>
            <a:endParaRPr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4564767" y="101600"/>
            <a:ext cx="2866547" cy="461635"/>
          </a:xfrm>
          <a:prstGeom prst="rect">
            <a:avLst/>
          </a:prstGeom>
          <a:solidFill>
            <a:srgbClr val="86C166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記錄時間：</a:t>
            </a:r>
            <a:r>
              <a:rPr lang="en-US" altLang="zh-TW" sz="18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2024/3/1~3/7</a:t>
            </a:r>
            <a:endParaRPr sz="1800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Roboto"/>
              <a:sym typeface="Roboto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473755" y="1189168"/>
            <a:ext cx="3662816" cy="553968"/>
          </a:xfrm>
          <a:prstGeom prst="rect">
            <a:avLst/>
          </a:prstGeom>
          <a:solidFill>
            <a:srgbClr val="86C166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請貼上</a:t>
            </a:r>
            <a:r>
              <a:rPr lang="zh-TW" altLang="en-US" sz="24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這週我</a:t>
            </a:r>
            <a:r>
              <a:rPr lang="zh-TW" sz="24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的</a:t>
            </a:r>
            <a:r>
              <a:rPr lang="zh-TW" altLang="en-US" sz="24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心情</a:t>
            </a:r>
            <a:r>
              <a:rPr lang="zh-TW" sz="24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截圖</a:t>
            </a:r>
            <a:endParaRPr sz="2400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Roboto"/>
              <a:sym typeface="Roboto"/>
            </a:endParaRPr>
          </a:p>
        </p:txBody>
      </p:sp>
      <p:sp>
        <p:nvSpPr>
          <p:cNvPr id="2" name="圓角矩形 1"/>
          <p:cNvSpPr/>
          <p:nvPr/>
        </p:nvSpPr>
        <p:spPr>
          <a:xfrm>
            <a:off x="195971" y="2003726"/>
            <a:ext cx="7235343" cy="8548161"/>
          </a:xfrm>
          <a:prstGeom prst="roundRect">
            <a:avLst/>
          </a:prstGeom>
          <a:solidFill>
            <a:srgbClr val="86C16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4" name="直線接點 3"/>
          <p:cNvCxnSpPr/>
          <p:nvPr/>
        </p:nvCxnSpPr>
        <p:spPr>
          <a:xfrm>
            <a:off x="447356" y="1060211"/>
            <a:ext cx="3210244" cy="13846"/>
          </a:xfrm>
          <a:prstGeom prst="line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未提供說明。">
            <a:extLst>
              <a:ext uri="{FF2B5EF4-FFF2-40B4-BE49-F238E27FC236}">
                <a16:creationId xmlns:a16="http://schemas.microsoft.com/office/drawing/2014/main" id="{891059A2-746C-4D5E-E021-D32685FFD0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573" y="3894801"/>
            <a:ext cx="6438507" cy="4766009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E25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title"/>
          </p:nvPr>
        </p:nvSpPr>
        <p:spPr>
          <a:xfrm>
            <a:off x="287440" y="43464"/>
            <a:ext cx="3744537" cy="1425900"/>
          </a:xfrm>
          <a:prstGeom prst="rect">
            <a:avLst/>
          </a:prstGeom>
          <a:ln w="101600">
            <a:noFill/>
            <a:prstDash val="sysDash"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我的壓力因素圖</a:t>
            </a:r>
            <a:endParaRPr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80" name="Google Shape;80;p15"/>
          <p:cNvGraphicFramePr/>
          <p:nvPr>
            <p:extLst>
              <p:ext uri="{D42A27DB-BD31-4B8C-83A1-F6EECF244321}">
                <p14:modId xmlns:p14="http://schemas.microsoft.com/office/powerpoint/2010/main" val="3626239266"/>
              </p:ext>
            </p:extLst>
          </p:nvPr>
        </p:nvGraphicFramePr>
        <p:xfrm>
          <a:off x="48149" y="5862188"/>
          <a:ext cx="7346270" cy="4907130"/>
        </p:xfrm>
        <a:graphic>
          <a:graphicData uri="http://schemas.openxmlformats.org/drawingml/2006/table">
            <a:tbl>
              <a:tblPr>
                <a:noFill/>
                <a:effectLst/>
                <a:tableStyleId>{2425246A-DB40-46E9-809B-6C97D9752347}</a:tableStyleId>
              </a:tblPr>
              <a:tblGrid>
                <a:gridCol w="12655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03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0362">
                  <a:extLst>
                    <a:ext uri="{9D8B030D-6E8A-4147-A177-3AD203B41FA5}">
                      <a16:colId xmlns:a16="http://schemas.microsoft.com/office/drawing/2014/main" val="1511204465"/>
                    </a:ext>
                  </a:extLst>
                </a:gridCol>
              </a:tblGrid>
              <a:tr h="53020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因素</a:t>
                      </a:r>
                      <a:endParaRPr sz="2400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CD4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2400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影響狀態</a:t>
                      </a:r>
                      <a:endParaRPr sz="2400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CD4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2400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原因探究</a:t>
                      </a:r>
                      <a:endParaRPr sz="2400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CD4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151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400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習慣</a:t>
                      </a:r>
                      <a:endParaRPr sz="2000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CD4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培養一些習慣，會很有成就感</a:t>
                      </a:r>
                      <a:r>
                        <a:rPr lang="en-US" altLang="zh-TW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心情愉快、充滿挑戰</a:t>
                      </a:r>
                      <a:r>
                        <a:rPr lang="en-US" altLang="zh-TW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</a:p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也有一些不好的習慣，造成自我傷害</a:t>
                      </a:r>
                      <a:r>
                        <a:rPr lang="en-US" altLang="zh-TW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自我厭惡、負面消極</a:t>
                      </a:r>
                      <a:r>
                        <a:rPr lang="en-US" altLang="zh-TW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endParaRPr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CD4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有開始運動</a:t>
                      </a:r>
                      <a:r>
                        <a:rPr lang="en-US" altLang="zh-TW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打羽球</a:t>
                      </a:r>
                      <a:r>
                        <a:rPr lang="en-US" altLang="zh-TW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、記帳、規劃讀書行程</a:t>
                      </a:r>
                      <a:endParaRPr lang="en-US" altLang="zh-TW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報復性熬夜、拖延症、懶惰，可能我自制力還不夠</a:t>
                      </a:r>
                      <a:endParaRPr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CD4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0772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生活作息</a:t>
                      </a:r>
                      <a:endParaRPr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CD4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作息不規律影響身體和做事的狀態</a:t>
                      </a:r>
                      <a:r>
                        <a:rPr lang="en-US" altLang="zh-TW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精神不濟、做事效率不彰</a:t>
                      </a:r>
                      <a:r>
                        <a:rPr lang="en-US" altLang="zh-TW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</a:p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三餐時間不固定，做事煩躁心情差、身體疲累</a:t>
                      </a:r>
                      <a:endParaRPr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CD4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報復性熬夜</a:t>
                      </a:r>
                      <a:r>
                        <a:rPr lang="en-US" altLang="zh-TW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+</a:t>
                      </a: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讀書時間規劃仍須改進</a:t>
                      </a:r>
                      <a:endParaRPr lang="en-US" altLang="zh-TW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會配合朋友的吃飯時間或是忘記吃飯，但我應該多多尊重自己的</a:t>
                      </a:r>
                      <a:endParaRPr lang="en-US" altLang="zh-TW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endParaRPr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CD4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0151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同儕關係</a:t>
                      </a:r>
                      <a:endParaRPr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CD4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有時我會不自覺和同儕比較，感到自己不如人而對自己失望</a:t>
                      </a:r>
                      <a:endParaRPr lang="en-US" altLang="zh-TW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有朋友一起奮鬥、打嘴砲，心情是開心自在的</a:t>
                      </a:r>
                      <a:endParaRPr lang="en-US" altLang="zh-TW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CD4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羨慕他人所擁有的，而自己沒有的事物，並發現於自己很難有所改變。</a:t>
                      </a:r>
                      <a:endParaRPr lang="en-US" altLang="zh-TW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人們互相鼓勵、扶持是心靈調劑。</a:t>
                      </a:r>
                      <a:endParaRPr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CD4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151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自我價值</a:t>
                      </a:r>
                      <a:endParaRPr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CD4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會自我肯定自己，心情也變更好</a:t>
                      </a:r>
                      <a:endParaRPr lang="en-US" altLang="zh-TW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有時候遇到一些事情會還是讓我否定自我價值</a:t>
                      </a:r>
                      <a:endParaRPr lang="en-US" altLang="zh-TW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endParaRPr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CD4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有時候我的得失心太重，愛偷偷跟別人比較，可能發生認知扭曲進而否定自己。</a:t>
                      </a:r>
                      <a:endParaRPr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CD4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5" name="Google Shape;85;p15"/>
          <p:cNvSpPr txBox="1"/>
          <p:nvPr/>
        </p:nvSpPr>
        <p:spPr>
          <a:xfrm>
            <a:off x="6314847" y="87144"/>
            <a:ext cx="1162200" cy="4002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solidFill>
                  <a:srgbClr val="FFE59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圈圈請自取</a:t>
            </a:r>
            <a:endParaRPr dirty="0">
              <a:solidFill>
                <a:srgbClr val="FFE599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Roboto"/>
              <a:sym typeface="Roboto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248400" y="1169936"/>
            <a:ext cx="5445703" cy="430887"/>
          </a:xfrm>
          <a:prstGeom prst="rect">
            <a:avLst/>
          </a:prstGeom>
          <a:solidFill>
            <a:srgbClr val="E9CD4C"/>
          </a:solidFill>
          <a:ln>
            <a:noFill/>
          </a:ln>
        </p:spPr>
        <p:txBody>
          <a:bodyPr wrap="square" rtlCol="0">
            <a:spAutoFit/>
          </a:bodyPr>
          <a:lstStyle/>
          <a:p>
            <a:pPr lvl="0"/>
            <a:r>
              <a:rPr lang="zh-TW" altLang="en-US" sz="2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請圈出並探究常影響自己情緒的前</a:t>
            </a:r>
            <a:r>
              <a:rPr lang="en-US" altLang="zh-TW" sz="2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2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大因素</a:t>
            </a: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6D72CBBE-6349-0BD5-6712-F5549BB9F708}"/>
              </a:ext>
            </a:extLst>
          </p:cNvPr>
          <p:cNvGrpSpPr/>
          <p:nvPr/>
        </p:nvGrpSpPr>
        <p:grpSpPr>
          <a:xfrm>
            <a:off x="0" y="1613816"/>
            <a:ext cx="7394419" cy="4235379"/>
            <a:chOff x="82628" y="2002971"/>
            <a:chExt cx="7394419" cy="4235379"/>
          </a:xfrm>
        </p:grpSpPr>
        <p:pic>
          <p:nvPicPr>
            <p:cNvPr id="2" name="圖片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0777" y="2002971"/>
              <a:ext cx="7346270" cy="4235379"/>
            </a:xfrm>
            <a:prstGeom prst="rect">
              <a:avLst/>
            </a:prstGeom>
          </p:spPr>
        </p:pic>
        <p:sp>
          <p:nvSpPr>
            <p:cNvPr id="83" name="Google Shape;83;p15"/>
            <p:cNvSpPr/>
            <p:nvPr/>
          </p:nvSpPr>
          <p:spPr>
            <a:xfrm>
              <a:off x="5315243" y="2941929"/>
              <a:ext cx="835800" cy="534900"/>
            </a:xfrm>
            <a:prstGeom prst="flowChartConnector">
              <a:avLst/>
            </a:prstGeom>
            <a:noFill/>
            <a:ln w="63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" name="圓角矩形 3"/>
            <p:cNvSpPr/>
            <p:nvPr/>
          </p:nvSpPr>
          <p:spPr>
            <a:xfrm>
              <a:off x="287440" y="2198562"/>
              <a:ext cx="2330938" cy="798549"/>
            </a:xfrm>
            <a:prstGeom prst="roundRect">
              <a:avLst/>
            </a:prstGeom>
            <a:solidFill>
              <a:schemeClr val="tx1"/>
            </a:solidFill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000" b="1" dirty="0">
                  <a:solidFill>
                    <a:schemeClr val="tx2">
                      <a:lumMod val="1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影響情緒的因素</a:t>
              </a:r>
            </a:p>
          </p:txBody>
        </p:sp>
        <p:sp>
          <p:nvSpPr>
            <p:cNvPr id="13" name="Google Shape;83;p15"/>
            <p:cNvSpPr/>
            <p:nvPr/>
          </p:nvSpPr>
          <p:spPr>
            <a:xfrm>
              <a:off x="3743741" y="5533795"/>
              <a:ext cx="835800" cy="534900"/>
            </a:xfrm>
            <a:prstGeom prst="flowChartConnector">
              <a:avLst/>
            </a:prstGeom>
            <a:noFill/>
            <a:ln w="63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4" name="Google Shape;83;p15"/>
            <p:cNvSpPr/>
            <p:nvPr/>
          </p:nvSpPr>
          <p:spPr>
            <a:xfrm>
              <a:off x="82628" y="4895230"/>
              <a:ext cx="835800" cy="534900"/>
            </a:xfrm>
            <a:prstGeom prst="flowChartConnector">
              <a:avLst/>
            </a:prstGeom>
            <a:noFill/>
            <a:ln w="63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5" name="Google Shape;83;p15"/>
            <p:cNvSpPr/>
            <p:nvPr/>
          </p:nvSpPr>
          <p:spPr>
            <a:xfrm>
              <a:off x="3743741" y="2088742"/>
              <a:ext cx="835800" cy="534900"/>
            </a:xfrm>
            <a:prstGeom prst="flowChartConnector">
              <a:avLst/>
            </a:prstGeom>
            <a:noFill/>
            <a:ln w="63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cxnSp>
        <p:nvCxnSpPr>
          <p:cNvPr id="16" name="直線接點 15"/>
          <p:cNvCxnSpPr/>
          <p:nvPr/>
        </p:nvCxnSpPr>
        <p:spPr>
          <a:xfrm flipV="1">
            <a:off x="342762" y="1120679"/>
            <a:ext cx="3689215" cy="668"/>
          </a:xfrm>
          <a:prstGeom prst="line">
            <a:avLst/>
          </a:prstGeom>
          <a:ln w="57150">
            <a:solidFill>
              <a:srgbClr val="E9CD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6C166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175562" y="350190"/>
            <a:ext cx="4570609" cy="1425900"/>
          </a:xfrm>
          <a:prstGeom prst="rect">
            <a:avLst/>
          </a:prstGeom>
          <a:ln w="101600">
            <a:noFill/>
            <a:prstDash val="sysDash"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壓力來時，</a:t>
            </a:r>
            <a:b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我常有的身體症狀</a:t>
            </a:r>
            <a:endParaRPr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92" name="Google Shape;92;p16"/>
          <p:cNvPicPr preferRelativeResize="0"/>
          <p:nvPr/>
        </p:nvPicPr>
        <p:blipFill rotWithShape="1">
          <a:blip r:embed="rId3">
            <a:alphaModFix/>
          </a:blip>
          <a:srcRect b="15658"/>
          <a:stretch/>
        </p:blipFill>
        <p:spPr>
          <a:xfrm>
            <a:off x="175562" y="2572483"/>
            <a:ext cx="5412438" cy="799227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6"/>
          <p:cNvSpPr txBox="1"/>
          <p:nvPr/>
        </p:nvSpPr>
        <p:spPr>
          <a:xfrm>
            <a:off x="4297314" y="109845"/>
            <a:ext cx="1162200" cy="4002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圈圈請自取</a:t>
            </a:r>
            <a:endParaRPr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Roboto"/>
              <a:sym typeface="Roboto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175562" y="1974232"/>
            <a:ext cx="4927281" cy="430887"/>
          </a:xfrm>
          <a:prstGeom prst="rect">
            <a:avLst/>
          </a:prstGeom>
          <a:solidFill>
            <a:srgbClr val="90B44B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2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請圈出並說明自己常有的</a:t>
            </a:r>
            <a:r>
              <a:rPr lang="en-US" altLang="zh-TW" sz="2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2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大不適部位</a:t>
            </a:r>
          </a:p>
        </p:txBody>
      </p:sp>
      <p:sp>
        <p:nvSpPr>
          <p:cNvPr id="3" name="圓角矩形 2"/>
          <p:cNvSpPr/>
          <p:nvPr/>
        </p:nvSpPr>
        <p:spPr>
          <a:xfrm>
            <a:off x="5776686" y="2572483"/>
            <a:ext cx="1654628" cy="7992273"/>
          </a:xfrm>
          <a:prstGeom prst="roundRect">
            <a:avLst/>
          </a:prstGeom>
          <a:solidFill>
            <a:srgbClr val="90B44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zh-TW" altLang="en-US" sz="24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3067657"/>
              </p:ext>
            </p:extLst>
          </p:nvPr>
        </p:nvGraphicFramePr>
        <p:xfrm>
          <a:off x="5776686" y="2634057"/>
          <a:ext cx="1654628" cy="7930698"/>
        </p:xfrm>
        <a:graphic>
          <a:graphicData uri="http://schemas.openxmlformats.org/drawingml/2006/table">
            <a:tbl>
              <a:tblPr firstRow="1" bandRow="1">
                <a:tableStyleId>{2425246A-DB40-46E9-809B-6C97D9752347}</a:tableStyleId>
              </a:tblPr>
              <a:tblGrid>
                <a:gridCol w="1654628">
                  <a:extLst>
                    <a:ext uri="{9D8B030D-6E8A-4147-A177-3AD203B41FA5}">
                      <a16:colId xmlns:a16="http://schemas.microsoft.com/office/drawing/2014/main" val="2998814580"/>
                    </a:ext>
                  </a:extLst>
                </a:gridCol>
              </a:tblGrid>
              <a:tr h="736294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狀態描述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0851977"/>
                  </a:ext>
                </a:extLst>
              </a:tr>
              <a:tr h="3230727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有過大的壓力到來時，我會有不自覺的頭痛、高眼壓等現象。負面的情緒也會跟著水漲船高，喪失做事的動力。甚至還有失眠的情況，導致整夜幾乎沒睡，隔天精神渙散。</a:t>
                      </a:r>
                      <a:endParaRPr lang="en-US" altLang="zh-TW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0" indent="0">
                        <a:buNone/>
                      </a:pPr>
                      <a:endParaRPr lang="en-US" altLang="zh-TW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67455263"/>
                  </a:ext>
                </a:extLst>
              </a:tr>
              <a:tr h="73295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原因探究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38251878"/>
                  </a:ext>
                </a:extLst>
              </a:tr>
              <a:tr h="3230727"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遇到接踵而至的煩心事除了壓力很大，真的還會很頭疼。</a:t>
                      </a:r>
                      <a:endParaRPr lang="en-US" altLang="zh-TW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indent="-342900">
                        <a:buAutoNum type="arabicPeriod"/>
                      </a:pPr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壓力大會很煩，很煩負面情緒就會隨之增加。</a:t>
                      </a:r>
                      <a:endParaRPr lang="en-US" altLang="zh-TW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indent="-342900">
                        <a:buAutoNum type="arabicPeriod"/>
                      </a:pPr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有時壓力</a:t>
                      </a: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像是考試、對未來的徬徨等</a:t>
                      </a: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太大會失眠，翻來覆去就是睡不著。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4232463"/>
                  </a:ext>
                </a:extLst>
              </a:tr>
            </a:tbl>
          </a:graphicData>
        </a:graphic>
      </p:graphicFrame>
      <p:sp>
        <p:nvSpPr>
          <p:cNvPr id="12" name="Google Shape;83;p15"/>
          <p:cNvSpPr/>
          <p:nvPr/>
        </p:nvSpPr>
        <p:spPr>
          <a:xfrm>
            <a:off x="4151073" y="2603261"/>
            <a:ext cx="835800" cy="534900"/>
          </a:xfrm>
          <a:prstGeom prst="flowChartConnector">
            <a:avLst/>
          </a:prstGeom>
          <a:noFill/>
          <a:ln w="63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3" name="Google Shape;83;p15"/>
          <p:cNvSpPr/>
          <p:nvPr/>
        </p:nvSpPr>
        <p:spPr>
          <a:xfrm>
            <a:off x="308654" y="2581111"/>
            <a:ext cx="835800" cy="534900"/>
          </a:xfrm>
          <a:prstGeom prst="flowChartConnector">
            <a:avLst/>
          </a:prstGeom>
          <a:noFill/>
          <a:ln w="63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Google Shape;83;p15"/>
          <p:cNvSpPr/>
          <p:nvPr/>
        </p:nvSpPr>
        <p:spPr>
          <a:xfrm>
            <a:off x="4101493" y="3512328"/>
            <a:ext cx="835800" cy="534900"/>
          </a:xfrm>
          <a:prstGeom prst="flowChartConnector">
            <a:avLst/>
          </a:prstGeom>
          <a:noFill/>
          <a:ln w="63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5" name="直線接點 14"/>
          <p:cNvCxnSpPr/>
          <p:nvPr/>
        </p:nvCxnSpPr>
        <p:spPr>
          <a:xfrm flipV="1">
            <a:off x="175562" y="1775422"/>
            <a:ext cx="3958015" cy="668"/>
          </a:xfrm>
          <a:prstGeom prst="line">
            <a:avLst/>
          </a:prstGeom>
          <a:ln w="57150">
            <a:solidFill>
              <a:srgbClr val="90B4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E251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>
            <a:spLocks noGrp="1"/>
          </p:cNvSpPr>
          <p:nvPr>
            <p:ph type="title"/>
          </p:nvPr>
        </p:nvSpPr>
        <p:spPr>
          <a:xfrm>
            <a:off x="105232" y="297222"/>
            <a:ext cx="2305500" cy="762300"/>
          </a:xfrm>
          <a:prstGeom prst="rect">
            <a:avLst/>
          </a:prstGeom>
          <a:ln w="101600">
            <a:noFill/>
            <a:prstDash val="sysDash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認知扭曲</a:t>
            </a:r>
            <a:endParaRPr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4" name="Google Shape;104;p17"/>
          <p:cNvSpPr txBox="1">
            <a:spLocks noGrp="1"/>
          </p:cNvSpPr>
          <p:nvPr>
            <p:ph type="body" idx="1"/>
          </p:nvPr>
        </p:nvSpPr>
        <p:spPr>
          <a:xfrm>
            <a:off x="133350" y="1187553"/>
            <a:ext cx="5066342" cy="499026"/>
          </a:xfrm>
          <a:prstGeom prst="rect">
            <a:avLst/>
          </a:prstGeom>
          <a:solidFill>
            <a:srgbClr val="E9CD4C"/>
          </a:solidFill>
          <a:ln>
            <a:noFill/>
          </a:ln>
        </p:spPr>
        <p:txBody>
          <a:bodyPr spcFirstLastPara="1" wrap="square" lIns="91425" tIns="91425" rIns="91425" bIns="91425" anchor="t" anchorCtr="1">
            <a:noAutofit/>
          </a:bodyPr>
          <a:lstStyle/>
          <a:p>
            <a:pPr marL="0" lvl="0" indent="0">
              <a:spcAft>
                <a:spcPts val="1200"/>
              </a:spcAft>
              <a:buNone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請</a:t>
            </a:r>
            <a:r>
              <a:rPr 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圈出</a:t>
            </a:r>
            <a:r>
              <a:rPr lang="zh-TW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並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舉例說明你</a:t>
            </a:r>
            <a:r>
              <a:rPr 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最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常用</a:t>
            </a:r>
            <a:r>
              <a:rPr 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</a:t>
            </a:r>
            <a:r>
              <a:rPr 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認知扭曲</a:t>
            </a:r>
            <a:endParaRPr lang="en-US" altLang="zh-TW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5" name="Google Shape;10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115" y="1884441"/>
            <a:ext cx="5133974" cy="8530176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 txBox="1"/>
          <p:nvPr/>
        </p:nvSpPr>
        <p:spPr>
          <a:xfrm>
            <a:off x="1095239" y="2258724"/>
            <a:ext cx="1599600" cy="527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50" b="1" dirty="0">
                <a:solidFill>
                  <a:srgbClr val="4D4D4D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全有或全無的思</a:t>
            </a:r>
            <a:r>
              <a:rPr lang="zh-TW" altLang="en-US" sz="1350" b="1" dirty="0">
                <a:solidFill>
                  <a:srgbClr val="4D4D4D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維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  <a:cs typeface="Roboto"/>
              <a:sym typeface="Roboto"/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3861542" y="2305500"/>
            <a:ext cx="1161900" cy="527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50" b="1" dirty="0">
                <a:solidFill>
                  <a:srgbClr val="4D4D4D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過度</a:t>
            </a:r>
            <a:r>
              <a:rPr lang="zh-TW" altLang="en-US" sz="1350" b="1" dirty="0">
                <a:solidFill>
                  <a:srgbClr val="4D4D4D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概括</a:t>
            </a:r>
            <a:endParaRPr sz="1350" b="1" dirty="0">
              <a:solidFill>
                <a:srgbClr val="4D4D4D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  <a:sym typeface="Microsoft JhengHei"/>
            </a:endParaRPr>
          </a:p>
        </p:txBody>
      </p:sp>
      <p:sp>
        <p:nvSpPr>
          <p:cNvPr id="108" name="Google Shape;108;p17"/>
          <p:cNvSpPr txBox="1"/>
          <p:nvPr/>
        </p:nvSpPr>
        <p:spPr>
          <a:xfrm>
            <a:off x="1375554" y="3864925"/>
            <a:ext cx="1002856" cy="527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350" b="1" dirty="0">
                <a:solidFill>
                  <a:srgbClr val="4D4D4D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悲觀</a:t>
            </a:r>
            <a:r>
              <a:rPr lang="zh-TW" sz="1350" b="1" dirty="0">
                <a:solidFill>
                  <a:srgbClr val="4D4D4D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濾</a:t>
            </a:r>
            <a:r>
              <a:rPr lang="zh-TW" altLang="en-US" sz="1350" b="1" dirty="0">
                <a:solidFill>
                  <a:srgbClr val="4D4D4D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鏡</a:t>
            </a:r>
            <a:endParaRPr sz="1350" b="1" dirty="0">
              <a:solidFill>
                <a:srgbClr val="4D4D4D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  <a:sym typeface="Microsoft JhengHei"/>
            </a:endParaRPr>
          </a:p>
        </p:txBody>
      </p:sp>
      <p:sp>
        <p:nvSpPr>
          <p:cNvPr id="109" name="Google Shape;109;p17"/>
          <p:cNvSpPr txBox="1"/>
          <p:nvPr/>
        </p:nvSpPr>
        <p:spPr>
          <a:xfrm>
            <a:off x="3390823" y="5292423"/>
            <a:ext cx="1700381" cy="527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50" b="1" dirty="0">
                <a:solidFill>
                  <a:srgbClr val="4D4D4D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誇大與貶低</a:t>
            </a:r>
            <a:r>
              <a:rPr lang="en-US" altLang="zh-TW" sz="1350" b="1" dirty="0">
                <a:solidFill>
                  <a:srgbClr val="4D4D4D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(</a:t>
            </a:r>
            <a:r>
              <a:rPr lang="zh-TW" altLang="en-US" sz="1350" b="1" dirty="0">
                <a:solidFill>
                  <a:srgbClr val="4D4D4D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災難化</a:t>
            </a:r>
            <a:r>
              <a:rPr lang="en-US" altLang="zh-TW" sz="1350" b="1" dirty="0">
                <a:solidFill>
                  <a:srgbClr val="4D4D4D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)</a:t>
            </a:r>
            <a:endParaRPr sz="1350" b="1" dirty="0">
              <a:solidFill>
                <a:srgbClr val="4D4D4D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  <a:sym typeface="Microsoft JhengHei"/>
            </a:endParaRPr>
          </a:p>
        </p:txBody>
      </p:sp>
      <p:sp>
        <p:nvSpPr>
          <p:cNvPr id="110" name="Google Shape;110;p17"/>
          <p:cNvSpPr txBox="1"/>
          <p:nvPr/>
        </p:nvSpPr>
        <p:spPr>
          <a:xfrm>
            <a:off x="1158010" y="5302985"/>
            <a:ext cx="1278900" cy="527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50" b="1" dirty="0">
                <a:solidFill>
                  <a:srgbClr val="4D4D4D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妄下結論</a:t>
            </a:r>
            <a:endParaRPr sz="1350" b="1" dirty="0">
              <a:solidFill>
                <a:srgbClr val="4D4D4D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  <a:sym typeface="Microsoft JhengHei"/>
            </a:endParaRPr>
          </a:p>
        </p:txBody>
      </p:sp>
      <p:sp>
        <p:nvSpPr>
          <p:cNvPr id="111" name="Google Shape;111;p17"/>
          <p:cNvSpPr txBox="1"/>
          <p:nvPr/>
        </p:nvSpPr>
        <p:spPr>
          <a:xfrm>
            <a:off x="4011691" y="8406352"/>
            <a:ext cx="1105167" cy="527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350" b="1" dirty="0">
                <a:solidFill>
                  <a:srgbClr val="4D4D4D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過度</a:t>
            </a:r>
            <a:r>
              <a:rPr lang="zh-TW" sz="1350" b="1" dirty="0">
                <a:solidFill>
                  <a:srgbClr val="4D4D4D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個人化</a:t>
            </a:r>
            <a:endParaRPr sz="1350" b="1" dirty="0">
              <a:solidFill>
                <a:srgbClr val="4D4D4D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  <a:sym typeface="Microsoft JhengHei"/>
            </a:endParaRPr>
          </a:p>
        </p:txBody>
      </p:sp>
      <p:sp>
        <p:nvSpPr>
          <p:cNvPr id="112" name="Google Shape;112;p17"/>
          <p:cNvSpPr txBox="1"/>
          <p:nvPr/>
        </p:nvSpPr>
        <p:spPr>
          <a:xfrm>
            <a:off x="3801259" y="6789743"/>
            <a:ext cx="1161900" cy="527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50" b="1" dirty="0">
                <a:solidFill>
                  <a:srgbClr val="4D4D4D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應該與必須</a:t>
            </a:r>
            <a:endParaRPr sz="1350" b="1" dirty="0">
              <a:solidFill>
                <a:srgbClr val="4D4D4D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  <a:sym typeface="Microsoft JhengHei"/>
            </a:endParaRPr>
          </a:p>
        </p:txBody>
      </p:sp>
      <p:sp>
        <p:nvSpPr>
          <p:cNvPr id="113" name="Google Shape;113;p17"/>
          <p:cNvSpPr txBox="1"/>
          <p:nvPr/>
        </p:nvSpPr>
        <p:spPr>
          <a:xfrm>
            <a:off x="1375554" y="8361902"/>
            <a:ext cx="861600" cy="527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50" b="1" dirty="0">
                <a:solidFill>
                  <a:srgbClr val="4D4D4D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標籤</a:t>
            </a:r>
            <a:r>
              <a:rPr lang="zh-TW" altLang="en-US" sz="1350" b="1" dirty="0">
                <a:solidFill>
                  <a:srgbClr val="4D4D4D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化</a:t>
            </a:r>
            <a:endParaRPr sz="1350" b="1" dirty="0">
              <a:solidFill>
                <a:srgbClr val="4D4D4D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  <a:sym typeface="Microsoft JhengHei"/>
            </a:endParaRPr>
          </a:p>
        </p:txBody>
      </p:sp>
      <p:sp>
        <p:nvSpPr>
          <p:cNvPr id="114" name="Google Shape;114;p17"/>
          <p:cNvSpPr txBox="1"/>
          <p:nvPr/>
        </p:nvSpPr>
        <p:spPr>
          <a:xfrm>
            <a:off x="1216510" y="6943461"/>
            <a:ext cx="11619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情緒化推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論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  <a:cs typeface="Roboto"/>
              <a:sym typeface="Roboto"/>
            </a:endParaRPr>
          </a:p>
        </p:txBody>
      </p:sp>
      <p:sp>
        <p:nvSpPr>
          <p:cNvPr id="115" name="Google Shape;115;p17"/>
          <p:cNvSpPr txBox="1"/>
          <p:nvPr/>
        </p:nvSpPr>
        <p:spPr>
          <a:xfrm>
            <a:off x="3685292" y="3885957"/>
            <a:ext cx="1514400" cy="407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450" dirty="0">
                <a:solidFill>
                  <a:srgbClr val="202122"/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拒絕</a:t>
            </a:r>
            <a:r>
              <a:rPr lang="zh-TW" sz="1450" dirty="0">
                <a:solidFill>
                  <a:srgbClr val="202122"/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積極的資格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8" name="Google Shape;118;p17"/>
          <p:cNvSpPr txBox="1"/>
          <p:nvPr/>
        </p:nvSpPr>
        <p:spPr>
          <a:xfrm>
            <a:off x="6077100" y="123450"/>
            <a:ext cx="1162200" cy="400200"/>
          </a:xfrm>
          <a:prstGeom prst="rect">
            <a:avLst/>
          </a:prstGeom>
          <a:solidFill>
            <a:srgbClr val="90B44B"/>
          </a:solidFill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 dirty="0">
                <a:solidFill>
                  <a:srgbClr val="FFE59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圈圈請自取</a:t>
            </a:r>
            <a:endParaRPr b="1" dirty="0">
              <a:solidFill>
                <a:srgbClr val="FFE599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Roboto"/>
              <a:sym typeface="Roboto"/>
            </a:endParaRPr>
          </a:p>
        </p:txBody>
      </p:sp>
      <p:graphicFrame>
        <p:nvGraphicFramePr>
          <p:cNvPr id="119" name="Google Shape;119;p17"/>
          <p:cNvGraphicFramePr/>
          <p:nvPr>
            <p:extLst>
              <p:ext uri="{D42A27DB-BD31-4B8C-83A1-F6EECF244321}">
                <p14:modId xmlns:p14="http://schemas.microsoft.com/office/powerpoint/2010/main" val="405414989"/>
              </p:ext>
            </p:extLst>
          </p:nvPr>
        </p:nvGraphicFramePr>
        <p:xfrm>
          <a:off x="5210275" y="1917560"/>
          <a:ext cx="2349725" cy="8532663"/>
        </p:xfrm>
        <a:graphic>
          <a:graphicData uri="http://schemas.openxmlformats.org/drawingml/2006/table">
            <a:tbl>
              <a:tblPr>
                <a:noFill/>
                <a:tableStyleId>{2425246A-DB40-46E9-809B-6C97D9752347}</a:tableStyleId>
              </a:tblPr>
              <a:tblGrid>
                <a:gridCol w="40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4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215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認知扭曲</a:t>
                      </a:r>
                      <a:endParaRPr sz="2000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D4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舉例說明</a:t>
                      </a:r>
                      <a:endParaRPr sz="2000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D4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2429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全有或全無的思維</a:t>
                      </a:r>
                      <a:endParaRPr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D4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有時候對於某些事會有這種想法：只要這件事情失敗了那麼一次，那麼我就沒有繼續堅持下去的必要了。</a:t>
                      </a:r>
                      <a:endParaRPr lang="en-US" altLang="zh-TW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endParaRPr lang="en-US" altLang="zh-TW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減肥減到一半便倦怠了，「既然你這麼不想這樣做的話，那麼就不用再減了，根本就沒用。繼續胖下去吧！」</a:t>
                      </a:r>
                      <a:endParaRPr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D4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736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拒絕積極的資格</a:t>
                      </a:r>
                      <a:endParaRPr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D4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當我考試考差的時候，我會感覺之前的考試的努力成果全都不算數了。</a:t>
                      </a:r>
                      <a:endParaRPr lang="en-US" altLang="zh-TW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zh-TW" altLang="en-US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即使別人告訴我我的優點有哪些，我會反射性地否定，用反例來說明我沒有這些特質。</a:t>
                      </a:r>
                      <a:endParaRPr lang="en-US" altLang="zh-TW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D4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0" name="Google Shape;83;p15"/>
          <p:cNvSpPr/>
          <p:nvPr/>
        </p:nvSpPr>
        <p:spPr>
          <a:xfrm>
            <a:off x="1375554" y="2251368"/>
            <a:ext cx="835800" cy="534900"/>
          </a:xfrm>
          <a:prstGeom prst="flowChartConnector">
            <a:avLst/>
          </a:prstGeom>
          <a:noFill/>
          <a:ln w="63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Google Shape;83;p15"/>
          <p:cNvSpPr/>
          <p:nvPr/>
        </p:nvSpPr>
        <p:spPr>
          <a:xfrm>
            <a:off x="3944048" y="3809138"/>
            <a:ext cx="835800" cy="534900"/>
          </a:xfrm>
          <a:prstGeom prst="flowChartConnector">
            <a:avLst/>
          </a:prstGeom>
          <a:noFill/>
          <a:ln w="63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2" name="直線接點 21"/>
          <p:cNvCxnSpPr/>
          <p:nvPr/>
        </p:nvCxnSpPr>
        <p:spPr>
          <a:xfrm>
            <a:off x="172327" y="1015675"/>
            <a:ext cx="2264583" cy="0"/>
          </a:xfrm>
          <a:prstGeom prst="line">
            <a:avLst/>
          </a:prstGeom>
          <a:ln w="57150">
            <a:solidFill>
              <a:srgbClr val="E9CD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8929</TotalTime>
  <Words>627</Words>
  <Application>Microsoft Office PowerPoint</Application>
  <PresentationFormat>自訂</PresentationFormat>
  <Paragraphs>66</Paragraphs>
  <Slides>5</Slides>
  <Notes>5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微軟正黑體</vt:lpstr>
      <vt:lpstr>Roboto Slab</vt:lpstr>
      <vt:lpstr>Roboto</vt:lpstr>
      <vt:lpstr>Arial</vt:lpstr>
      <vt:lpstr>Marina</vt:lpstr>
      <vt:lpstr>我是:資訊115戴宇澤  我將這段時間的 情緒寶盒命名為: 跌宕起伏·三月初</vt:lpstr>
      <vt:lpstr>我的7天mood</vt:lpstr>
      <vt:lpstr>我的壓力因素圖</vt:lpstr>
      <vt:lpstr>壓力來時， 我常有的身體症狀</vt:lpstr>
      <vt:lpstr>認知扭曲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我是:______  這段時間的 情緒寶盒我命名為: _________________</dc:title>
  <dc:creator>Win10</dc:creator>
  <cp:lastModifiedBy>宇澤 .</cp:lastModifiedBy>
  <cp:revision>37</cp:revision>
  <dcterms:modified xsi:type="dcterms:W3CDTF">2024-04-09T18:11:21Z</dcterms:modified>
</cp:coreProperties>
</file>